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2EDE3-C809-429C-A7E0-69449F8E9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F9803-3EB4-4FF8-AEA9-FC13112E29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E9699-24ED-4138-961C-DFA45B265D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BE1FB-78B8-42A2-85B4-29CDBF4B25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1782F-BAFC-4D1F-A0F2-65F958510D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AC25F-25F4-4F0A-8826-4FE3E6B04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F0BD-43F5-4897-8200-1E7772E822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6B433-E453-483E-8045-08B606748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2057400"/>
            <a:ext cx="3619500" cy="4068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7300" y="2057400"/>
            <a:ext cx="3619500" cy="4068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8A32A-A5B5-443D-9FD6-3940AC351F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AC19B-BCB2-4485-9E8E-92974E12F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25B00-797B-4EDE-8CB3-DDE162EB7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2F6AC-47CC-4E66-9401-29EEA9C8F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ED195-95F3-452E-B7C0-EEFDBB1F53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718B3-0E69-49E1-A891-62DF4E5F12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C27C7-637F-4B87-9133-1D22F553B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8CDDC-1A14-44E9-81A1-41822F5C8A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20F19-37F4-4643-ADB6-7A7C92CAE1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5ED4-07E0-4398-BCFC-F60880F872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F8FC5-DADF-4CD6-8314-C611B4D53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F6034-44BE-49A0-A164-C0363AAB71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990600" y="1752600"/>
            <a:ext cx="8153400" cy="4648200"/>
          </a:xfrm>
          <a:prstGeom prst="rect">
            <a:avLst/>
          </a:prstGeom>
          <a:solidFill>
            <a:schemeClr val="bg1">
              <a:alpha val="35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43000" y="1905000"/>
            <a:ext cx="8001000" cy="4343400"/>
          </a:xfrm>
          <a:prstGeom prst="rect">
            <a:avLst/>
          </a:prstGeom>
          <a:solidFill>
            <a:schemeClr val="bg1">
              <a:alpha val="60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685800" y="228600"/>
            <a:ext cx="8458200" cy="1219200"/>
          </a:xfrm>
          <a:prstGeom prst="rect">
            <a:avLst/>
          </a:prstGeom>
          <a:solidFill>
            <a:schemeClr val="accent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838200" y="304800"/>
            <a:ext cx="8305800" cy="1066800"/>
          </a:xfrm>
          <a:prstGeom prst="rect">
            <a:avLst/>
          </a:prstGeom>
          <a:solidFill>
            <a:schemeClr val="bg1">
              <a:alpha val="4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2057400"/>
            <a:ext cx="7391400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00800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7B8582EB-31FC-4D52-A3EA-D4B4BC977F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1FE0FFB-41BF-4B9C-92D2-B3F9A0A64D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Zekton Free" pitchFamily="2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Zekton Free" pitchFamily="2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Zekton Free" pitchFamily="2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Zekton Free" pitchFamily="2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Zekton Free" pitchFamily="2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Zekton Free" pitchFamily="2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Zekton Free" pitchFamily="2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Zekton Free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pload.wikimedia.org/wikipedia/commons/6/6a/She-wolf_suckles_Romulus_and_Remus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en.wikipedia.org/wiki/Image:AS_Roma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d/d1/Tiber.PN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commons/a/a3/Maccari-Cicero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upload.wikimedia.org/wikipedia/commons/5/56/Curia_Iulia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096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Origins of Rome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Rise of the Republic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History/Folklore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1143000" y="1981200"/>
            <a:ext cx="7848600" cy="4144963"/>
          </a:xfrm>
        </p:spPr>
        <p:txBody>
          <a:bodyPr/>
          <a:lstStyle/>
          <a:p>
            <a:pPr eaLnBrk="1" hangingPunct="1"/>
            <a:r>
              <a:rPr lang="en-US" smtClean="0"/>
              <a:t>Romulus and Remus (twin-sons of Mars) were raised by a she-wolf</a:t>
            </a:r>
          </a:p>
          <a:p>
            <a:pPr eaLnBrk="1" hangingPunct="1"/>
            <a:r>
              <a:rPr lang="en-US" smtClean="0"/>
              <a:t>Romulus kills Remus</a:t>
            </a:r>
          </a:p>
          <a:p>
            <a:pPr eaLnBrk="1" hangingPunct="1"/>
            <a:r>
              <a:rPr lang="en-US" smtClean="0"/>
              <a:t>Rome is named after Romulus (about 753 BC)</a:t>
            </a:r>
          </a:p>
        </p:txBody>
      </p:sp>
      <p:pic>
        <p:nvPicPr>
          <p:cNvPr id="14339" name="Picture 2" descr="Image:She-wolf suckles Romulus and Remu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943350"/>
            <a:ext cx="38862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emblem">
            <a:hlinkClick r:id="rId4" tooltip="emblem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803650"/>
            <a:ext cx="2362200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905000"/>
            <a:ext cx="7391400" cy="4221163"/>
          </a:xfrm>
        </p:spPr>
        <p:txBody>
          <a:bodyPr/>
          <a:lstStyle/>
          <a:p>
            <a:pPr eaLnBrk="1" hangingPunct="1"/>
            <a:r>
              <a:rPr lang="en-US" dirty="0" smtClean="0"/>
              <a:t>Founded on the Tiber </a:t>
            </a:r>
            <a:r>
              <a:rPr lang="en-US" dirty="0" smtClean="0"/>
              <a:t>River</a:t>
            </a:r>
          </a:p>
          <a:p>
            <a:pPr lvl="1" eaLnBrk="1" hangingPunct="1"/>
            <a:r>
              <a:rPr lang="en-US" dirty="0" smtClean="0"/>
              <a:t>Marshes equal fertile soil</a:t>
            </a:r>
            <a:endParaRPr lang="en-US" dirty="0" smtClean="0"/>
          </a:p>
          <a:p>
            <a:pPr eaLnBrk="1" hangingPunct="1"/>
            <a:r>
              <a:rPr lang="en-US" dirty="0" smtClean="0"/>
              <a:t>Seven Hills</a:t>
            </a:r>
          </a:p>
          <a:p>
            <a:pPr lvl="1" eaLnBrk="1" hangingPunct="1"/>
            <a:r>
              <a:rPr lang="en-US" dirty="0" smtClean="0"/>
              <a:t>Separate groups united by </a:t>
            </a:r>
            <a:r>
              <a:rPr lang="en-US" dirty="0" smtClean="0"/>
              <a:t>Rome</a:t>
            </a:r>
            <a:endParaRPr lang="en-US" dirty="0" smtClean="0"/>
          </a:p>
          <a:p>
            <a:pPr lvl="1" eaLnBrk="1" hangingPunct="1"/>
            <a:r>
              <a:rPr lang="en-US" dirty="0" smtClean="0"/>
              <a:t>Defensible </a:t>
            </a:r>
            <a:r>
              <a:rPr lang="en-US" dirty="0" smtClean="0"/>
              <a:t>areas</a:t>
            </a:r>
            <a:endParaRPr lang="en-US" dirty="0" smtClean="0"/>
          </a:p>
        </p:txBody>
      </p:sp>
      <p:pic>
        <p:nvPicPr>
          <p:cNvPr id="15363" name="Picture 2" descr="Image:Tiber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4010025"/>
            <a:ext cx="29718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Image:Maccari-Cicero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54113"/>
            <a:ext cx="9144000" cy="570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REPUBLIC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981200"/>
            <a:ext cx="7391400" cy="4144963"/>
          </a:xfrm>
        </p:spPr>
        <p:txBody>
          <a:bodyPr/>
          <a:lstStyle/>
          <a:p>
            <a:pPr eaLnBrk="1" hangingPunct="1"/>
            <a:r>
              <a:rPr lang="en-US" smtClean="0"/>
              <a:t>Etruscans were assimilated into Roman culture, Rome accepted Etruscan kings</a:t>
            </a:r>
          </a:p>
          <a:p>
            <a:pPr eaLnBrk="1" hangingPunct="1"/>
            <a:r>
              <a:rPr lang="en-US" smtClean="0"/>
              <a:t>509 BCE – Tarquin the Proud is assassinated, no more kings!</a:t>
            </a:r>
          </a:p>
          <a:p>
            <a:pPr eaLnBrk="1" hangingPunct="1"/>
            <a:r>
              <a:rPr lang="en-US" smtClean="0"/>
              <a:t>Senate (SPQR) will represent the people</a:t>
            </a:r>
          </a:p>
        </p:txBody>
      </p:sp>
      <p:pic>
        <p:nvPicPr>
          <p:cNvPr id="16388" name="Picture 4" descr="Image:Curia Iulia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1200150"/>
            <a:ext cx="586740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74638"/>
            <a:ext cx="6019800" cy="1143000"/>
          </a:xfrm>
        </p:spPr>
        <p:txBody>
          <a:bodyPr/>
          <a:lstStyle/>
          <a:p>
            <a:pPr marL="914400" indent="-914400" algn="ctr"/>
            <a:r>
              <a:rPr lang="en-US" sz="4400" b="1" dirty="0" smtClean="0"/>
              <a:t>The Punic Wars: </a:t>
            </a:r>
            <a:br>
              <a:rPr lang="en-US" sz="4400" b="1" dirty="0" smtClean="0"/>
            </a:br>
            <a:r>
              <a:rPr lang="en-US" sz="4400" b="1" dirty="0" smtClean="0"/>
              <a:t>Rome vs Carthage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90600" y="2057400"/>
            <a:ext cx="8153400" cy="4495800"/>
          </a:xfrm>
        </p:spPr>
        <p:txBody>
          <a:bodyPr/>
          <a:lstStyle/>
          <a:p>
            <a:pPr marL="533400" indent="-533400">
              <a:buFontTx/>
              <a:buNone/>
            </a:pPr>
            <a:endParaRPr lang="en-US" sz="1000" b="1" dirty="0" smtClean="0"/>
          </a:p>
          <a:p>
            <a:pPr marL="533400" indent="-533400"/>
            <a:r>
              <a:rPr lang="en-US" sz="3200" b="1" dirty="0" smtClean="0"/>
              <a:t>3 Wars Fought</a:t>
            </a:r>
          </a:p>
          <a:p>
            <a:pPr marL="533400" indent="-533400">
              <a:buFontTx/>
              <a:buNone/>
            </a:pPr>
            <a:r>
              <a:rPr lang="en-US" sz="3200" b="1" dirty="0" smtClean="0"/>
              <a:t>	-Rome wins all three</a:t>
            </a:r>
          </a:p>
          <a:p>
            <a:pPr marL="533400" indent="-533400">
              <a:buFontTx/>
              <a:buNone/>
            </a:pPr>
            <a:r>
              <a:rPr lang="en-US" sz="3200" b="1" dirty="0" smtClean="0"/>
              <a:t>	-3</a:t>
            </a:r>
            <a:r>
              <a:rPr lang="en-US" sz="3200" b="1" baseline="30000" dirty="0" smtClean="0"/>
              <a:t>rd</a:t>
            </a:r>
            <a:r>
              <a:rPr lang="en-US" sz="3200" b="1" dirty="0" smtClean="0"/>
              <a:t> war: City of Carthage destroyed   </a:t>
            </a:r>
          </a:p>
          <a:p>
            <a:pPr marL="533400" indent="-533400">
              <a:buFontTx/>
              <a:buNone/>
            </a:pPr>
            <a:r>
              <a:rPr lang="en-US" sz="3200" b="1" dirty="0" smtClean="0"/>
              <a:t>              &amp; no longer a threat</a:t>
            </a:r>
          </a:p>
          <a:p>
            <a:pPr marL="533400" indent="-533400">
              <a:buFontTx/>
              <a:buNone/>
            </a:pPr>
            <a:endParaRPr lang="en-US" sz="1600" b="1" dirty="0" smtClean="0"/>
          </a:p>
          <a:p>
            <a:pPr marL="533400" indent="-533400">
              <a:buFontTx/>
              <a:buNone/>
            </a:pPr>
            <a:r>
              <a:rPr lang="en-US" sz="3200" b="1" dirty="0" smtClean="0"/>
              <a:t>Result of the Wars: Dominant over western Mediterranean</a:t>
            </a:r>
          </a:p>
        </p:txBody>
      </p:sp>
      <p:pic>
        <p:nvPicPr>
          <p:cNvPr id="30724" name="Picture 5" descr="ANd9GcRhdvdH4GUysN43olIofziX2AKYmp0rLpC_6_pW51T1JObeEkH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1423555"/>
            <a:ext cx="3124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d Theme">
  <a:themeElements>
    <a:clrScheme name="Basic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asic2">
      <a:majorFont>
        <a:latin typeface="Zekton Free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sic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ic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ic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ic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ic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ic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sic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sic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sic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sic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sic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sic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Red Theme</Template>
  <TotalTime>31</TotalTime>
  <Words>93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Red Theme</vt:lpstr>
      <vt:lpstr>Origins of Rome</vt:lpstr>
      <vt:lpstr>History/Folklore</vt:lpstr>
      <vt:lpstr>Location</vt:lpstr>
      <vt:lpstr>REPUBLIC</vt:lpstr>
      <vt:lpstr>The Punic Wars:  Rome vs Carthage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Origins of Rome</dc:title>
  <dc:creator>Owner</dc:creator>
  <cp:lastModifiedBy>Kuenzi</cp:lastModifiedBy>
  <cp:revision>11</cp:revision>
  <dcterms:created xsi:type="dcterms:W3CDTF">2008-10-20T02:12:26Z</dcterms:created>
  <dcterms:modified xsi:type="dcterms:W3CDTF">2016-10-05T03:12:34Z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TC300005141033</vt:lpwstr>
  </property>
</Properties>
</file>